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7" r:id="rId2"/>
    <p:sldId id="258" r:id="rId3"/>
    <p:sldId id="259" r:id="rId4"/>
    <p:sldId id="263" r:id="rId5"/>
    <p:sldId id="264" r:id="rId6"/>
    <p:sldId id="265" r:id="rId7"/>
    <p:sldId id="266" r:id="rId8"/>
    <p:sldId id="267" r:id="rId9"/>
    <p:sldId id="268" r:id="rId10"/>
    <p:sldId id="269" r:id="rId11"/>
    <p:sldId id="27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3CEE741-ADEA-45EC-8FA5-50DA08E271F6}">
          <p14:sldIdLst>
            <p14:sldId id="257"/>
            <p14:sldId id="258"/>
            <p14:sldId id="259"/>
            <p14:sldId id="263"/>
            <p14:sldId id="264"/>
            <p14:sldId id="265"/>
            <p14:sldId id="266"/>
            <p14:sldId id="267"/>
            <p14:sldId id="268"/>
            <p14:sldId id="269"/>
            <p14:sldId id="27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57ADCAE-49E3-4CD1-9547-661AB03CA1EA}" v="9" dt="2025-07-14T08:55:33.4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976" autoAdjust="0"/>
    <p:restoredTop sz="94660" autoAdjust="0"/>
  </p:normalViewPr>
  <p:slideViewPr>
    <p:cSldViewPr snapToGrid="0">
      <p:cViewPr>
        <p:scale>
          <a:sx n="60" d="100"/>
          <a:sy n="60" d="100"/>
        </p:scale>
        <p:origin x="974" y="44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2" d="100"/>
          <a:sy n="62" d="100"/>
        </p:scale>
        <p:origin x="3226"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0A864D-1E96-49C0-B42E-D8216855120D}" type="datetimeFigureOut">
              <a:rPr lang="en-IN" smtClean="0"/>
              <a:t>14-07-2025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2D5630-512E-49C2-9334-9E62074FDD9A}" type="slidenum">
              <a:rPr lang="en-IN" smtClean="0"/>
              <a:t>‹#›</a:t>
            </a:fld>
            <a:endParaRPr lang="en-IN"/>
          </a:p>
        </p:txBody>
      </p:sp>
    </p:spTree>
    <p:extLst>
      <p:ext uri="{BB962C8B-B14F-4D97-AF65-F5344CB8AC3E}">
        <p14:creationId xmlns:p14="http://schemas.microsoft.com/office/powerpoint/2010/main" val="1301733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2D43A-EE79-B546-3A77-17270793DC1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B5E7858-999F-C7A9-26CB-4D5399501D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E3A0B04-E5F2-1C33-D93D-3257783BB473}"/>
              </a:ext>
            </a:extLst>
          </p:cNvPr>
          <p:cNvSpPr>
            <a:spLocks noGrp="1"/>
          </p:cNvSpPr>
          <p:nvPr>
            <p:ph type="dt" sz="half" idx="10"/>
          </p:nvPr>
        </p:nvSpPr>
        <p:spPr/>
        <p:txBody>
          <a:bodyPr/>
          <a:lstStyle/>
          <a:p>
            <a:fld id="{58116C20-8507-4E5F-9EA2-E966296A95EB}" type="datetimeFigureOut">
              <a:rPr lang="en-IN" smtClean="0"/>
              <a:t>14-07-2025</a:t>
            </a:fld>
            <a:endParaRPr lang="en-IN"/>
          </a:p>
        </p:txBody>
      </p:sp>
      <p:sp>
        <p:nvSpPr>
          <p:cNvPr id="5" name="Footer Placeholder 4">
            <a:extLst>
              <a:ext uri="{FF2B5EF4-FFF2-40B4-BE49-F238E27FC236}">
                <a16:creationId xmlns:a16="http://schemas.microsoft.com/office/drawing/2014/main" id="{ABF8CB5F-90E8-6594-1D4D-6751FB0DE4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8ACE9CC-5B09-26E4-29E7-BFE679923FEF}"/>
              </a:ext>
            </a:extLst>
          </p:cNvPr>
          <p:cNvSpPr>
            <a:spLocks noGrp="1"/>
          </p:cNvSpPr>
          <p:nvPr>
            <p:ph type="sldNum" sz="quarter" idx="12"/>
          </p:nvPr>
        </p:nvSpPr>
        <p:spPr/>
        <p:txBody>
          <a:bodyPr/>
          <a:lstStyle/>
          <a:p>
            <a:fld id="{D77F3358-D0F6-427C-BCEA-C81552FC909E}" type="slidenum">
              <a:rPr lang="en-IN" smtClean="0"/>
              <a:t>‹#›</a:t>
            </a:fld>
            <a:endParaRPr lang="en-IN"/>
          </a:p>
        </p:txBody>
      </p:sp>
    </p:spTree>
    <p:extLst>
      <p:ext uri="{BB962C8B-B14F-4D97-AF65-F5344CB8AC3E}">
        <p14:creationId xmlns:p14="http://schemas.microsoft.com/office/powerpoint/2010/main" val="943179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A0A60-CB3D-481C-C88F-C2C70087F29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A22FE55-1B3B-A497-F672-49210D1729C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ECA2D2C-84A1-A8BC-D5F3-B23EB2F38B63}"/>
              </a:ext>
            </a:extLst>
          </p:cNvPr>
          <p:cNvSpPr>
            <a:spLocks noGrp="1"/>
          </p:cNvSpPr>
          <p:nvPr>
            <p:ph type="dt" sz="half" idx="10"/>
          </p:nvPr>
        </p:nvSpPr>
        <p:spPr/>
        <p:txBody>
          <a:bodyPr/>
          <a:lstStyle/>
          <a:p>
            <a:fld id="{58116C20-8507-4E5F-9EA2-E966296A95EB}" type="datetimeFigureOut">
              <a:rPr lang="en-IN" smtClean="0"/>
              <a:t>14-07-2025</a:t>
            </a:fld>
            <a:endParaRPr lang="en-IN"/>
          </a:p>
        </p:txBody>
      </p:sp>
      <p:sp>
        <p:nvSpPr>
          <p:cNvPr id="5" name="Footer Placeholder 4">
            <a:extLst>
              <a:ext uri="{FF2B5EF4-FFF2-40B4-BE49-F238E27FC236}">
                <a16:creationId xmlns:a16="http://schemas.microsoft.com/office/drawing/2014/main" id="{2C477B10-EAAE-D3E0-7B64-B6D1DF1E5C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0436117-51BE-C2E7-2EA4-21718BC5F43F}"/>
              </a:ext>
            </a:extLst>
          </p:cNvPr>
          <p:cNvSpPr>
            <a:spLocks noGrp="1"/>
          </p:cNvSpPr>
          <p:nvPr>
            <p:ph type="sldNum" sz="quarter" idx="12"/>
          </p:nvPr>
        </p:nvSpPr>
        <p:spPr/>
        <p:txBody>
          <a:bodyPr/>
          <a:lstStyle/>
          <a:p>
            <a:fld id="{D77F3358-D0F6-427C-BCEA-C81552FC909E}" type="slidenum">
              <a:rPr lang="en-IN" smtClean="0"/>
              <a:t>‹#›</a:t>
            </a:fld>
            <a:endParaRPr lang="en-IN"/>
          </a:p>
        </p:txBody>
      </p:sp>
    </p:spTree>
    <p:extLst>
      <p:ext uri="{BB962C8B-B14F-4D97-AF65-F5344CB8AC3E}">
        <p14:creationId xmlns:p14="http://schemas.microsoft.com/office/powerpoint/2010/main" val="8607291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DFB7D2-BE45-F0A7-072A-2BAC857E110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5DD6AF0-E908-BC81-E32B-85CD0F9BDC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CBAF0C4-1491-E5C4-24D5-C186785F2A29}"/>
              </a:ext>
            </a:extLst>
          </p:cNvPr>
          <p:cNvSpPr>
            <a:spLocks noGrp="1"/>
          </p:cNvSpPr>
          <p:nvPr>
            <p:ph type="dt" sz="half" idx="10"/>
          </p:nvPr>
        </p:nvSpPr>
        <p:spPr/>
        <p:txBody>
          <a:bodyPr/>
          <a:lstStyle/>
          <a:p>
            <a:fld id="{58116C20-8507-4E5F-9EA2-E966296A95EB}" type="datetimeFigureOut">
              <a:rPr lang="en-IN" smtClean="0"/>
              <a:t>14-07-2025</a:t>
            </a:fld>
            <a:endParaRPr lang="en-IN"/>
          </a:p>
        </p:txBody>
      </p:sp>
      <p:sp>
        <p:nvSpPr>
          <p:cNvPr id="5" name="Footer Placeholder 4">
            <a:extLst>
              <a:ext uri="{FF2B5EF4-FFF2-40B4-BE49-F238E27FC236}">
                <a16:creationId xmlns:a16="http://schemas.microsoft.com/office/drawing/2014/main" id="{85F9BDE1-7129-C76F-2663-76E4ED1600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E02A7A-71E5-3A1E-5070-B889D4380DA8}"/>
              </a:ext>
            </a:extLst>
          </p:cNvPr>
          <p:cNvSpPr>
            <a:spLocks noGrp="1"/>
          </p:cNvSpPr>
          <p:nvPr>
            <p:ph type="sldNum" sz="quarter" idx="12"/>
          </p:nvPr>
        </p:nvSpPr>
        <p:spPr/>
        <p:txBody>
          <a:bodyPr/>
          <a:lstStyle/>
          <a:p>
            <a:fld id="{D77F3358-D0F6-427C-BCEA-C81552FC909E}" type="slidenum">
              <a:rPr lang="en-IN" smtClean="0"/>
              <a:t>‹#›</a:t>
            </a:fld>
            <a:endParaRPr lang="en-IN"/>
          </a:p>
        </p:txBody>
      </p:sp>
    </p:spTree>
    <p:extLst>
      <p:ext uri="{BB962C8B-B14F-4D97-AF65-F5344CB8AC3E}">
        <p14:creationId xmlns:p14="http://schemas.microsoft.com/office/powerpoint/2010/main" val="27325803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2F9CB-A6AD-1BE6-2679-AC192B52298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72C791C-67A2-99C2-C552-FED1E5E687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BF51FFE-E382-0B8F-1391-4CD403DE2510}"/>
              </a:ext>
            </a:extLst>
          </p:cNvPr>
          <p:cNvSpPr>
            <a:spLocks noGrp="1"/>
          </p:cNvSpPr>
          <p:nvPr>
            <p:ph type="dt" sz="half" idx="10"/>
          </p:nvPr>
        </p:nvSpPr>
        <p:spPr/>
        <p:txBody>
          <a:bodyPr/>
          <a:lstStyle/>
          <a:p>
            <a:fld id="{58116C20-8507-4E5F-9EA2-E966296A95EB}" type="datetimeFigureOut">
              <a:rPr lang="en-IN" smtClean="0"/>
              <a:t>14-07-2025</a:t>
            </a:fld>
            <a:endParaRPr lang="en-IN"/>
          </a:p>
        </p:txBody>
      </p:sp>
      <p:sp>
        <p:nvSpPr>
          <p:cNvPr id="5" name="Footer Placeholder 4">
            <a:extLst>
              <a:ext uri="{FF2B5EF4-FFF2-40B4-BE49-F238E27FC236}">
                <a16:creationId xmlns:a16="http://schemas.microsoft.com/office/drawing/2014/main" id="{950D1A7E-0E46-9264-E9D7-C64B464113C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1270937-FF63-CE7F-73EE-6429C8BBC1ED}"/>
              </a:ext>
            </a:extLst>
          </p:cNvPr>
          <p:cNvSpPr>
            <a:spLocks noGrp="1"/>
          </p:cNvSpPr>
          <p:nvPr>
            <p:ph type="sldNum" sz="quarter" idx="12"/>
          </p:nvPr>
        </p:nvSpPr>
        <p:spPr/>
        <p:txBody>
          <a:bodyPr/>
          <a:lstStyle/>
          <a:p>
            <a:fld id="{D77F3358-D0F6-427C-BCEA-C81552FC909E}" type="slidenum">
              <a:rPr lang="en-IN" smtClean="0"/>
              <a:t>‹#›</a:t>
            </a:fld>
            <a:endParaRPr lang="en-IN"/>
          </a:p>
        </p:txBody>
      </p:sp>
    </p:spTree>
    <p:extLst>
      <p:ext uri="{BB962C8B-B14F-4D97-AF65-F5344CB8AC3E}">
        <p14:creationId xmlns:p14="http://schemas.microsoft.com/office/powerpoint/2010/main" val="3167561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47D4B-4927-947D-F0E0-2F19960D7B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59A0689-EFEA-BF28-9DD6-53D9DFF54E5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FFF29F-35D4-87D2-7C07-0F7D44B43835}"/>
              </a:ext>
            </a:extLst>
          </p:cNvPr>
          <p:cNvSpPr>
            <a:spLocks noGrp="1"/>
          </p:cNvSpPr>
          <p:nvPr>
            <p:ph type="dt" sz="half" idx="10"/>
          </p:nvPr>
        </p:nvSpPr>
        <p:spPr/>
        <p:txBody>
          <a:bodyPr/>
          <a:lstStyle/>
          <a:p>
            <a:fld id="{58116C20-8507-4E5F-9EA2-E966296A95EB}" type="datetimeFigureOut">
              <a:rPr lang="en-IN" smtClean="0"/>
              <a:t>14-07-2025</a:t>
            </a:fld>
            <a:endParaRPr lang="en-IN"/>
          </a:p>
        </p:txBody>
      </p:sp>
      <p:sp>
        <p:nvSpPr>
          <p:cNvPr id="5" name="Footer Placeholder 4">
            <a:extLst>
              <a:ext uri="{FF2B5EF4-FFF2-40B4-BE49-F238E27FC236}">
                <a16:creationId xmlns:a16="http://schemas.microsoft.com/office/drawing/2014/main" id="{3DAB7547-19E5-E003-76AF-301A1D57B5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9C5F98-5D3F-1050-D129-95A2872F06EC}"/>
              </a:ext>
            </a:extLst>
          </p:cNvPr>
          <p:cNvSpPr>
            <a:spLocks noGrp="1"/>
          </p:cNvSpPr>
          <p:nvPr>
            <p:ph type="sldNum" sz="quarter" idx="12"/>
          </p:nvPr>
        </p:nvSpPr>
        <p:spPr/>
        <p:txBody>
          <a:bodyPr/>
          <a:lstStyle/>
          <a:p>
            <a:fld id="{D77F3358-D0F6-427C-BCEA-C81552FC909E}" type="slidenum">
              <a:rPr lang="en-IN" smtClean="0"/>
              <a:t>‹#›</a:t>
            </a:fld>
            <a:endParaRPr lang="en-IN"/>
          </a:p>
        </p:txBody>
      </p:sp>
    </p:spTree>
    <p:extLst>
      <p:ext uri="{BB962C8B-B14F-4D97-AF65-F5344CB8AC3E}">
        <p14:creationId xmlns:p14="http://schemas.microsoft.com/office/powerpoint/2010/main" val="2216421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4CEBC-17AB-2396-5064-28FB0716926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9D12E2A-896D-AECD-CEBB-5CD088BD98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B0D3471-CF0A-A71D-73E9-66EFD0DDE1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F8FF9C7-79A5-6580-15D7-E814E274E0F5}"/>
              </a:ext>
            </a:extLst>
          </p:cNvPr>
          <p:cNvSpPr>
            <a:spLocks noGrp="1"/>
          </p:cNvSpPr>
          <p:nvPr>
            <p:ph type="dt" sz="half" idx="10"/>
          </p:nvPr>
        </p:nvSpPr>
        <p:spPr/>
        <p:txBody>
          <a:bodyPr/>
          <a:lstStyle/>
          <a:p>
            <a:fld id="{58116C20-8507-4E5F-9EA2-E966296A95EB}" type="datetimeFigureOut">
              <a:rPr lang="en-IN" smtClean="0"/>
              <a:t>14-07-2025</a:t>
            </a:fld>
            <a:endParaRPr lang="en-IN"/>
          </a:p>
        </p:txBody>
      </p:sp>
      <p:sp>
        <p:nvSpPr>
          <p:cNvPr id="6" name="Footer Placeholder 5">
            <a:extLst>
              <a:ext uri="{FF2B5EF4-FFF2-40B4-BE49-F238E27FC236}">
                <a16:creationId xmlns:a16="http://schemas.microsoft.com/office/drawing/2014/main" id="{B75D4E98-5171-6CB1-F181-73A5E2584CF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A85B7C8-FD6D-7228-A328-C26BB24AAD70}"/>
              </a:ext>
            </a:extLst>
          </p:cNvPr>
          <p:cNvSpPr>
            <a:spLocks noGrp="1"/>
          </p:cNvSpPr>
          <p:nvPr>
            <p:ph type="sldNum" sz="quarter" idx="12"/>
          </p:nvPr>
        </p:nvSpPr>
        <p:spPr/>
        <p:txBody>
          <a:bodyPr/>
          <a:lstStyle/>
          <a:p>
            <a:fld id="{D77F3358-D0F6-427C-BCEA-C81552FC909E}" type="slidenum">
              <a:rPr lang="en-IN" smtClean="0"/>
              <a:t>‹#›</a:t>
            </a:fld>
            <a:endParaRPr lang="en-IN"/>
          </a:p>
        </p:txBody>
      </p:sp>
    </p:spTree>
    <p:extLst>
      <p:ext uri="{BB962C8B-B14F-4D97-AF65-F5344CB8AC3E}">
        <p14:creationId xmlns:p14="http://schemas.microsoft.com/office/powerpoint/2010/main" val="733470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837E1-C72E-3758-5B93-D08C284453F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C6F2C8A-BB94-0610-4EAE-6F58485DB3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7A7214-9E81-B9F7-9CD6-4F1226ED368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E851FC5-DC27-195B-6EA3-A41C3F8355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9D8B550-D5A5-C6C6-20DC-85EEF1E8DD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FA56C2D-ACFD-7CAC-2B5C-7A2059F601B3}"/>
              </a:ext>
            </a:extLst>
          </p:cNvPr>
          <p:cNvSpPr>
            <a:spLocks noGrp="1"/>
          </p:cNvSpPr>
          <p:nvPr>
            <p:ph type="dt" sz="half" idx="10"/>
          </p:nvPr>
        </p:nvSpPr>
        <p:spPr/>
        <p:txBody>
          <a:bodyPr/>
          <a:lstStyle/>
          <a:p>
            <a:fld id="{58116C20-8507-4E5F-9EA2-E966296A95EB}" type="datetimeFigureOut">
              <a:rPr lang="en-IN" smtClean="0"/>
              <a:t>14-07-2025</a:t>
            </a:fld>
            <a:endParaRPr lang="en-IN"/>
          </a:p>
        </p:txBody>
      </p:sp>
      <p:sp>
        <p:nvSpPr>
          <p:cNvPr id="8" name="Footer Placeholder 7">
            <a:extLst>
              <a:ext uri="{FF2B5EF4-FFF2-40B4-BE49-F238E27FC236}">
                <a16:creationId xmlns:a16="http://schemas.microsoft.com/office/drawing/2014/main" id="{EFD894DA-5BE8-08BD-B7AD-E0E1DD098A9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71A9DDE-B050-A04A-F35B-20DA03E65EDA}"/>
              </a:ext>
            </a:extLst>
          </p:cNvPr>
          <p:cNvSpPr>
            <a:spLocks noGrp="1"/>
          </p:cNvSpPr>
          <p:nvPr>
            <p:ph type="sldNum" sz="quarter" idx="12"/>
          </p:nvPr>
        </p:nvSpPr>
        <p:spPr/>
        <p:txBody>
          <a:bodyPr/>
          <a:lstStyle/>
          <a:p>
            <a:fld id="{D77F3358-D0F6-427C-BCEA-C81552FC909E}" type="slidenum">
              <a:rPr lang="en-IN" smtClean="0"/>
              <a:t>‹#›</a:t>
            </a:fld>
            <a:endParaRPr lang="en-IN"/>
          </a:p>
        </p:txBody>
      </p:sp>
    </p:spTree>
    <p:extLst>
      <p:ext uri="{BB962C8B-B14F-4D97-AF65-F5344CB8AC3E}">
        <p14:creationId xmlns:p14="http://schemas.microsoft.com/office/powerpoint/2010/main" val="1351963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4EE7E-8176-2AB1-D0E8-3A1F6FE581C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20137AC-6BEF-840B-387A-B23A8AD2C98B}"/>
              </a:ext>
            </a:extLst>
          </p:cNvPr>
          <p:cNvSpPr>
            <a:spLocks noGrp="1"/>
          </p:cNvSpPr>
          <p:nvPr>
            <p:ph type="dt" sz="half" idx="10"/>
          </p:nvPr>
        </p:nvSpPr>
        <p:spPr/>
        <p:txBody>
          <a:bodyPr/>
          <a:lstStyle/>
          <a:p>
            <a:fld id="{58116C20-8507-4E5F-9EA2-E966296A95EB}" type="datetimeFigureOut">
              <a:rPr lang="en-IN" smtClean="0"/>
              <a:t>14-07-2025</a:t>
            </a:fld>
            <a:endParaRPr lang="en-IN"/>
          </a:p>
        </p:txBody>
      </p:sp>
      <p:sp>
        <p:nvSpPr>
          <p:cNvPr id="4" name="Footer Placeholder 3">
            <a:extLst>
              <a:ext uri="{FF2B5EF4-FFF2-40B4-BE49-F238E27FC236}">
                <a16:creationId xmlns:a16="http://schemas.microsoft.com/office/drawing/2014/main" id="{61FED348-59C5-3537-4F09-26BC94F670C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6622F6F-9554-EFDC-EC64-3FEB6E218449}"/>
              </a:ext>
            </a:extLst>
          </p:cNvPr>
          <p:cNvSpPr>
            <a:spLocks noGrp="1"/>
          </p:cNvSpPr>
          <p:nvPr>
            <p:ph type="sldNum" sz="quarter" idx="12"/>
          </p:nvPr>
        </p:nvSpPr>
        <p:spPr/>
        <p:txBody>
          <a:bodyPr/>
          <a:lstStyle/>
          <a:p>
            <a:fld id="{D77F3358-D0F6-427C-BCEA-C81552FC909E}" type="slidenum">
              <a:rPr lang="en-IN" smtClean="0"/>
              <a:t>‹#›</a:t>
            </a:fld>
            <a:endParaRPr lang="en-IN"/>
          </a:p>
        </p:txBody>
      </p:sp>
    </p:spTree>
    <p:extLst>
      <p:ext uri="{BB962C8B-B14F-4D97-AF65-F5344CB8AC3E}">
        <p14:creationId xmlns:p14="http://schemas.microsoft.com/office/powerpoint/2010/main" val="3899153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F1E1BC-8361-86F8-AA74-19279B87408F}"/>
              </a:ext>
            </a:extLst>
          </p:cNvPr>
          <p:cNvSpPr>
            <a:spLocks noGrp="1"/>
          </p:cNvSpPr>
          <p:nvPr>
            <p:ph type="dt" sz="half" idx="10"/>
          </p:nvPr>
        </p:nvSpPr>
        <p:spPr/>
        <p:txBody>
          <a:bodyPr/>
          <a:lstStyle/>
          <a:p>
            <a:fld id="{58116C20-8507-4E5F-9EA2-E966296A95EB}" type="datetimeFigureOut">
              <a:rPr lang="en-IN" smtClean="0"/>
              <a:t>14-07-2025</a:t>
            </a:fld>
            <a:endParaRPr lang="en-IN"/>
          </a:p>
        </p:txBody>
      </p:sp>
      <p:sp>
        <p:nvSpPr>
          <p:cNvPr id="3" name="Footer Placeholder 2">
            <a:extLst>
              <a:ext uri="{FF2B5EF4-FFF2-40B4-BE49-F238E27FC236}">
                <a16:creationId xmlns:a16="http://schemas.microsoft.com/office/drawing/2014/main" id="{8A6F9B79-8604-9CA0-977D-72D48342D10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197224F-E1F3-397A-4DEA-23274098767E}"/>
              </a:ext>
            </a:extLst>
          </p:cNvPr>
          <p:cNvSpPr>
            <a:spLocks noGrp="1"/>
          </p:cNvSpPr>
          <p:nvPr>
            <p:ph type="sldNum" sz="quarter" idx="12"/>
          </p:nvPr>
        </p:nvSpPr>
        <p:spPr/>
        <p:txBody>
          <a:bodyPr/>
          <a:lstStyle/>
          <a:p>
            <a:fld id="{D77F3358-D0F6-427C-BCEA-C81552FC909E}" type="slidenum">
              <a:rPr lang="en-IN" smtClean="0"/>
              <a:t>‹#›</a:t>
            </a:fld>
            <a:endParaRPr lang="en-IN"/>
          </a:p>
        </p:txBody>
      </p:sp>
    </p:spTree>
    <p:extLst>
      <p:ext uri="{BB962C8B-B14F-4D97-AF65-F5344CB8AC3E}">
        <p14:creationId xmlns:p14="http://schemas.microsoft.com/office/powerpoint/2010/main" val="1049963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5654C-AAF4-EF37-5A1F-36E7AC55EF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EF5D961-5E93-7886-3FD3-4BC5374635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C38E7B5-7CE0-1BEC-CD66-A80EFF6412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D02EB0-74B1-7607-EDFD-72146D5511C6}"/>
              </a:ext>
            </a:extLst>
          </p:cNvPr>
          <p:cNvSpPr>
            <a:spLocks noGrp="1"/>
          </p:cNvSpPr>
          <p:nvPr>
            <p:ph type="dt" sz="half" idx="10"/>
          </p:nvPr>
        </p:nvSpPr>
        <p:spPr/>
        <p:txBody>
          <a:bodyPr/>
          <a:lstStyle/>
          <a:p>
            <a:fld id="{58116C20-8507-4E5F-9EA2-E966296A95EB}" type="datetimeFigureOut">
              <a:rPr lang="en-IN" smtClean="0"/>
              <a:t>14-07-2025</a:t>
            </a:fld>
            <a:endParaRPr lang="en-IN"/>
          </a:p>
        </p:txBody>
      </p:sp>
      <p:sp>
        <p:nvSpPr>
          <p:cNvPr id="6" name="Footer Placeholder 5">
            <a:extLst>
              <a:ext uri="{FF2B5EF4-FFF2-40B4-BE49-F238E27FC236}">
                <a16:creationId xmlns:a16="http://schemas.microsoft.com/office/drawing/2014/main" id="{B8F51ED5-167A-DBF0-A4E2-1EC5A933847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A1975E5-2674-5EEC-CE7C-C835DBE10D14}"/>
              </a:ext>
            </a:extLst>
          </p:cNvPr>
          <p:cNvSpPr>
            <a:spLocks noGrp="1"/>
          </p:cNvSpPr>
          <p:nvPr>
            <p:ph type="sldNum" sz="quarter" idx="12"/>
          </p:nvPr>
        </p:nvSpPr>
        <p:spPr/>
        <p:txBody>
          <a:bodyPr/>
          <a:lstStyle/>
          <a:p>
            <a:fld id="{D77F3358-D0F6-427C-BCEA-C81552FC909E}" type="slidenum">
              <a:rPr lang="en-IN" smtClean="0"/>
              <a:t>‹#›</a:t>
            </a:fld>
            <a:endParaRPr lang="en-IN"/>
          </a:p>
        </p:txBody>
      </p:sp>
    </p:spTree>
    <p:extLst>
      <p:ext uri="{BB962C8B-B14F-4D97-AF65-F5344CB8AC3E}">
        <p14:creationId xmlns:p14="http://schemas.microsoft.com/office/powerpoint/2010/main" val="4113739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3A634-FF3C-1FBA-35DA-AEF1DD33D7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D4230A9-40E8-0EC2-8B33-F914783078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9C0F5F5-D0E7-24A6-6AE5-7E42D204DB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9F4F65-2615-329C-9CF8-D1C45EB258ED}"/>
              </a:ext>
            </a:extLst>
          </p:cNvPr>
          <p:cNvSpPr>
            <a:spLocks noGrp="1"/>
          </p:cNvSpPr>
          <p:nvPr>
            <p:ph type="dt" sz="half" idx="10"/>
          </p:nvPr>
        </p:nvSpPr>
        <p:spPr/>
        <p:txBody>
          <a:bodyPr/>
          <a:lstStyle/>
          <a:p>
            <a:fld id="{58116C20-8507-4E5F-9EA2-E966296A95EB}" type="datetimeFigureOut">
              <a:rPr lang="en-IN" smtClean="0"/>
              <a:t>14-07-2025</a:t>
            </a:fld>
            <a:endParaRPr lang="en-IN"/>
          </a:p>
        </p:txBody>
      </p:sp>
      <p:sp>
        <p:nvSpPr>
          <p:cNvPr id="6" name="Footer Placeholder 5">
            <a:extLst>
              <a:ext uri="{FF2B5EF4-FFF2-40B4-BE49-F238E27FC236}">
                <a16:creationId xmlns:a16="http://schemas.microsoft.com/office/drawing/2014/main" id="{8A28A1A7-AB55-F49B-FD03-693560B4454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EA79E1E-6F11-E06F-7CD2-D8D2B4FE0CA3}"/>
              </a:ext>
            </a:extLst>
          </p:cNvPr>
          <p:cNvSpPr>
            <a:spLocks noGrp="1"/>
          </p:cNvSpPr>
          <p:nvPr>
            <p:ph type="sldNum" sz="quarter" idx="12"/>
          </p:nvPr>
        </p:nvSpPr>
        <p:spPr/>
        <p:txBody>
          <a:bodyPr/>
          <a:lstStyle/>
          <a:p>
            <a:fld id="{D77F3358-D0F6-427C-BCEA-C81552FC909E}" type="slidenum">
              <a:rPr lang="en-IN" smtClean="0"/>
              <a:t>‹#›</a:t>
            </a:fld>
            <a:endParaRPr lang="en-IN"/>
          </a:p>
        </p:txBody>
      </p:sp>
    </p:spTree>
    <p:extLst>
      <p:ext uri="{BB962C8B-B14F-4D97-AF65-F5344CB8AC3E}">
        <p14:creationId xmlns:p14="http://schemas.microsoft.com/office/powerpoint/2010/main" val="3652898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18E237-B73D-883C-D7BF-6AAE065FCC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1D72D26-B3DE-A578-E405-4EF512C9CB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EDF6A6-309F-EFAC-1BEE-760456D2A0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116C20-8507-4E5F-9EA2-E966296A95EB}" type="datetimeFigureOut">
              <a:rPr lang="en-IN" smtClean="0"/>
              <a:t>14-07-2025</a:t>
            </a:fld>
            <a:endParaRPr lang="en-IN"/>
          </a:p>
        </p:txBody>
      </p:sp>
      <p:sp>
        <p:nvSpPr>
          <p:cNvPr id="5" name="Footer Placeholder 4">
            <a:extLst>
              <a:ext uri="{FF2B5EF4-FFF2-40B4-BE49-F238E27FC236}">
                <a16:creationId xmlns:a16="http://schemas.microsoft.com/office/drawing/2014/main" id="{37C4C2D5-71EB-6167-D200-A7A4B486D4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98B38BB-CAC6-F514-ECED-CFCAF24158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7F3358-D0F6-427C-BCEA-C81552FC909E}" type="slidenum">
              <a:rPr lang="en-IN" smtClean="0"/>
              <a:t>‹#›</a:t>
            </a:fld>
            <a:endParaRPr lang="en-IN"/>
          </a:p>
        </p:txBody>
      </p:sp>
    </p:spTree>
    <p:extLst>
      <p:ext uri="{BB962C8B-B14F-4D97-AF65-F5344CB8AC3E}">
        <p14:creationId xmlns:p14="http://schemas.microsoft.com/office/powerpoint/2010/main" val="33994087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jp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rown and White Simple Minimalist Bread Illustrative Now Open Bakery Shop Illustrative Video">
            <a:hlinkClick r:id="" action="ppaction://media"/>
            <a:extLst>
              <a:ext uri="{FF2B5EF4-FFF2-40B4-BE49-F238E27FC236}">
                <a16:creationId xmlns:a16="http://schemas.microsoft.com/office/drawing/2014/main" id="{F598EC80-4640-8784-4173-C787E639585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88620" y="0"/>
            <a:ext cx="4703379" cy="6858000"/>
          </a:xfrm>
          <a:prstGeom prst="rect">
            <a:avLst/>
          </a:prstGeom>
        </p:spPr>
      </p:pic>
      <p:sp>
        <p:nvSpPr>
          <p:cNvPr id="5" name="Freeform: Shape 4">
            <a:extLst>
              <a:ext uri="{FF2B5EF4-FFF2-40B4-BE49-F238E27FC236}">
                <a16:creationId xmlns:a16="http://schemas.microsoft.com/office/drawing/2014/main" id="{F5E783B7-2C69-E3F9-DA86-DBE613A3DEC0}"/>
              </a:ext>
            </a:extLst>
          </p:cNvPr>
          <p:cNvSpPr/>
          <p:nvPr/>
        </p:nvSpPr>
        <p:spPr>
          <a:xfrm>
            <a:off x="-1" y="0"/>
            <a:ext cx="12192000" cy="6858000"/>
          </a:xfrm>
          <a:custGeom>
            <a:avLst/>
            <a:gdLst>
              <a:gd name="connsiteX0" fmla="*/ 12192000 w 12192000"/>
              <a:gd name="connsiteY0" fmla="*/ 3952184 h 6858000"/>
              <a:gd name="connsiteX1" fmla="*/ 12192000 w 12192000"/>
              <a:gd name="connsiteY1" fmla="*/ 6858000 h 6858000"/>
              <a:gd name="connsiteX2" fmla="*/ 10419721 w 12192000"/>
              <a:gd name="connsiteY2" fmla="*/ 6858000 h 6858000"/>
              <a:gd name="connsiteX3" fmla="*/ 0 w 12192000"/>
              <a:gd name="connsiteY3" fmla="*/ 0 h 6858000"/>
              <a:gd name="connsiteX4" fmla="*/ 9601366 w 12192000"/>
              <a:gd name="connsiteY4" fmla="*/ 0 h 6858000"/>
              <a:gd name="connsiteX5" fmla="*/ 7910236 w 12192000"/>
              <a:gd name="connsiteY5" fmla="*/ 2772765 h 6858000"/>
              <a:gd name="connsiteX6" fmla="*/ 8020407 w 12192000"/>
              <a:gd name="connsiteY6" fmla="*/ 3227440 h 6858000"/>
              <a:gd name="connsiteX7" fmla="*/ 9150062 w 12192000"/>
              <a:gd name="connsiteY7" fmla="*/ 3916425 h 6858000"/>
              <a:gd name="connsiteX8" fmla="*/ 9604737 w 12192000"/>
              <a:gd name="connsiteY8" fmla="*/ 3806254 h 6858000"/>
              <a:gd name="connsiteX9" fmla="*/ 11926200 w 12192000"/>
              <a:gd name="connsiteY9" fmla="*/ 0 h 6858000"/>
              <a:gd name="connsiteX10" fmla="*/ 12192000 w 12192000"/>
              <a:gd name="connsiteY10" fmla="*/ 0 h 6858000"/>
              <a:gd name="connsiteX11" fmla="*/ 12192000 w 12192000"/>
              <a:gd name="connsiteY11" fmla="*/ 2734624 h 6858000"/>
              <a:gd name="connsiteX12" fmla="*/ 11321180 w 12192000"/>
              <a:gd name="connsiteY12" fmla="*/ 2203505 h 6858000"/>
              <a:gd name="connsiteX13" fmla="*/ 10866505 w 12192000"/>
              <a:gd name="connsiteY13" fmla="*/ 2313676 h 6858000"/>
              <a:gd name="connsiteX14" fmla="*/ 8094887 w 12192000"/>
              <a:gd name="connsiteY14" fmla="*/ 6858000 h 6858000"/>
              <a:gd name="connsiteX15" fmla="*/ 0 w 12192000"/>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6858000">
                <a:moveTo>
                  <a:pt x="12192000" y="3952184"/>
                </a:moveTo>
                <a:lnTo>
                  <a:pt x="12192000" y="6858000"/>
                </a:lnTo>
                <a:lnTo>
                  <a:pt x="10419721" y="6858000"/>
                </a:lnTo>
                <a:close/>
                <a:moveTo>
                  <a:pt x="0" y="0"/>
                </a:moveTo>
                <a:lnTo>
                  <a:pt x="9601366" y="0"/>
                </a:lnTo>
                <a:lnTo>
                  <a:pt x="7910236" y="2772765"/>
                </a:lnTo>
                <a:cubicBezTo>
                  <a:pt x="7815104" y="2928743"/>
                  <a:pt x="7864429" y="3132307"/>
                  <a:pt x="8020407" y="3227440"/>
                </a:cubicBezTo>
                <a:lnTo>
                  <a:pt x="9150062" y="3916425"/>
                </a:lnTo>
                <a:cubicBezTo>
                  <a:pt x="9306040" y="4011557"/>
                  <a:pt x="9509604" y="3962232"/>
                  <a:pt x="9604737" y="3806254"/>
                </a:cubicBezTo>
                <a:lnTo>
                  <a:pt x="11926200" y="0"/>
                </a:lnTo>
                <a:lnTo>
                  <a:pt x="12192000" y="0"/>
                </a:lnTo>
                <a:lnTo>
                  <a:pt x="12192000" y="2734624"/>
                </a:lnTo>
                <a:lnTo>
                  <a:pt x="11321180" y="2203505"/>
                </a:lnTo>
                <a:cubicBezTo>
                  <a:pt x="11165202" y="2108372"/>
                  <a:pt x="10961638" y="2157698"/>
                  <a:pt x="10866505" y="2313676"/>
                </a:cubicBezTo>
                <a:lnTo>
                  <a:pt x="8094887" y="6858000"/>
                </a:lnTo>
                <a:lnTo>
                  <a:pt x="0" y="6858000"/>
                </a:lnTo>
                <a:close/>
              </a:path>
            </a:pathLst>
          </a:custGeom>
          <a:solidFill>
            <a:schemeClr val="accent5">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n w="0">
                <a:solidFill>
                  <a:schemeClr val="tx1"/>
                </a:solidFill>
              </a:ln>
              <a:solidFill>
                <a:schemeClr val="accent1"/>
              </a:solidFill>
              <a:effectLst>
                <a:outerShdw blurRad="38100" dist="19050" dir="2700000" algn="tl" rotWithShape="0">
                  <a:schemeClr val="dk1">
                    <a:alpha val="40000"/>
                  </a:schemeClr>
                </a:outerShdw>
              </a:effectLst>
            </a:endParaRPr>
          </a:p>
        </p:txBody>
      </p:sp>
      <p:sp>
        <p:nvSpPr>
          <p:cNvPr id="7" name="Rectangle 6">
            <a:extLst>
              <a:ext uri="{FF2B5EF4-FFF2-40B4-BE49-F238E27FC236}">
                <a16:creationId xmlns:a16="http://schemas.microsoft.com/office/drawing/2014/main" id="{B622424C-5E54-5113-39EA-0ED4AC909239}"/>
              </a:ext>
            </a:extLst>
          </p:cNvPr>
          <p:cNvSpPr/>
          <p:nvPr/>
        </p:nvSpPr>
        <p:spPr>
          <a:xfrm>
            <a:off x="6003634" y="2967335"/>
            <a:ext cx="184730" cy="923330"/>
          </a:xfrm>
          <a:prstGeom prst="rect">
            <a:avLst/>
          </a:prstGeom>
          <a:noFill/>
        </p:spPr>
        <p:txBody>
          <a:bodyPr wrap="none" lIns="91440" tIns="45720" rIns="91440" bIns="45720">
            <a:spAutoFit/>
          </a:bodyPr>
          <a:lstStyle/>
          <a:p>
            <a:pPr algn="ct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8" name="TextBox 7">
            <a:extLst>
              <a:ext uri="{FF2B5EF4-FFF2-40B4-BE49-F238E27FC236}">
                <a16:creationId xmlns:a16="http://schemas.microsoft.com/office/drawing/2014/main" id="{85008DAD-2B9D-EFF7-CEEA-BDD7D70EF504}"/>
              </a:ext>
            </a:extLst>
          </p:cNvPr>
          <p:cNvSpPr txBox="1"/>
          <p:nvPr/>
        </p:nvSpPr>
        <p:spPr>
          <a:xfrm>
            <a:off x="446691" y="346401"/>
            <a:ext cx="8261131" cy="1107996"/>
          </a:xfrm>
          <a:prstGeom prst="rect">
            <a:avLst/>
          </a:prstGeom>
          <a:noFill/>
        </p:spPr>
        <p:txBody>
          <a:bodyPr wrap="square" rtlCol="0">
            <a:spAutoFit/>
          </a:bodyPr>
          <a:lstStyle/>
          <a:p>
            <a:r>
              <a:rPr lang="en-US" sz="6600" b="1" dirty="0">
                <a:solidFill>
                  <a:schemeClr val="accent1">
                    <a:lumMod val="50000"/>
                  </a:schemeClr>
                </a:solidFill>
              </a:rPr>
              <a:t>Bakery Sales Overview</a:t>
            </a:r>
            <a:endParaRPr lang="en-IN" sz="6600" b="1" dirty="0">
              <a:solidFill>
                <a:schemeClr val="accent1">
                  <a:lumMod val="50000"/>
                </a:schemeClr>
              </a:solidFill>
            </a:endParaRPr>
          </a:p>
        </p:txBody>
      </p:sp>
      <p:sp>
        <p:nvSpPr>
          <p:cNvPr id="9" name="TextBox 8">
            <a:extLst>
              <a:ext uri="{FF2B5EF4-FFF2-40B4-BE49-F238E27FC236}">
                <a16:creationId xmlns:a16="http://schemas.microsoft.com/office/drawing/2014/main" id="{141C4FAE-CB5B-52EC-777D-7A4DE05F58D0}"/>
              </a:ext>
            </a:extLst>
          </p:cNvPr>
          <p:cNvSpPr txBox="1"/>
          <p:nvPr/>
        </p:nvSpPr>
        <p:spPr>
          <a:xfrm>
            <a:off x="572815" y="2349062"/>
            <a:ext cx="7026163" cy="3970318"/>
          </a:xfrm>
          <a:prstGeom prst="rect">
            <a:avLst/>
          </a:prstGeom>
          <a:noFill/>
        </p:spPr>
        <p:txBody>
          <a:bodyPr wrap="square" rtlCol="0">
            <a:spAutoFit/>
          </a:bodyPr>
          <a:lstStyle/>
          <a:p>
            <a:r>
              <a:rPr lang="en-US" sz="3600">
                <a:solidFill>
                  <a:schemeClr val="accent1">
                    <a:lumMod val="50000"/>
                  </a:schemeClr>
                </a:solidFill>
              </a:rPr>
              <a:t>This project focuses on analyzing sales data from a bakery using Power BI. The dashboard helps visualize item-wise performance, customer behavior, and time-based trends to support better business decisions.</a:t>
            </a:r>
            <a:endParaRPr lang="en-IN" sz="3600" dirty="0">
              <a:solidFill>
                <a:schemeClr val="accent1">
                  <a:lumMod val="50000"/>
                </a:schemeClr>
              </a:solidFill>
            </a:endParaRPr>
          </a:p>
        </p:txBody>
      </p:sp>
    </p:spTree>
    <p:extLst>
      <p:ext uri="{BB962C8B-B14F-4D97-AF65-F5344CB8AC3E}">
        <p14:creationId xmlns:p14="http://schemas.microsoft.com/office/powerpoint/2010/main" val="3593127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5D56D16-126D-2AE5-9D9C-818FF52579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1" y="0"/>
            <a:ext cx="12195371" cy="6856104"/>
          </a:xfrm>
          <a:prstGeom prst="rect">
            <a:avLst/>
          </a:prstGeom>
        </p:spPr>
      </p:pic>
    </p:spTree>
    <p:extLst>
      <p:ext uri="{BB962C8B-B14F-4D97-AF65-F5344CB8AC3E}">
        <p14:creationId xmlns:p14="http://schemas.microsoft.com/office/powerpoint/2010/main" val="1192344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5AA5AE-E7BF-9BB3-C456-8F964BE7E4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16" y="0"/>
            <a:ext cx="12225716" cy="6839138"/>
          </a:xfrm>
          <a:prstGeom prst="rect">
            <a:avLst/>
          </a:prstGeom>
        </p:spPr>
      </p:pic>
    </p:spTree>
    <p:extLst>
      <p:ext uri="{BB962C8B-B14F-4D97-AF65-F5344CB8AC3E}">
        <p14:creationId xmlns:p14="http://schemas.microsoft.com/office/powerpoint/2010/main" val="1979076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85A5FF1C-2D54-9199-BC5A-A8E95B8AD746}"/>
              </a:ext>
            </a:extLst>
          </p:cNvPr>
          <p:cNvGrpSpPr/>
          <p:nvPr/>
        </p:nvGrpSpPr>
        <p:grpSpPr>
          <a:xfrm>
            <a:off x="-1062145" y="-1054100"/>
            <a:ext cx="6142145" cy="8991600"/>
            <a:chOff x="-1054694" y="-863600"/>
            <a:chExt cx="5150444" cy="8991600"/>
          </a:xfrm>
          <a:blipFill>
            <a:blip r:embed="rId2"/>
            <a:stretch>
              <a:fillRect/>
            </a:stretch>
          </a:blipFill>
        </p:grpSpPr>
        <p:sp>
          <p:nvSpPr>
            <p:cNvPr id="4" name="Hexagon 3">
              <a:extLst>
                <a:ext uri="{FF2B5EF4-FFF2-40B4-BE49-F238E27FC236}">
                  <a16:creationId xmlns:a16="http://schemas.microsoft.com/office/drawing/2014/main" id="{2D4A7AE2-BBEC-42DA-AE97-8156A1184D73}"/>
                </a:ext>
              </a:extLst>
            </p:cNvPr>
            <p:cNvSpPr/>
            <p:nvPr/>
          </p:nvSpPr>
          <p:spPr>
            <a:xfrm>
              <a:off x="-990600" y="1384300"/>
              <a:ext cx="2730500" cy="21590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5">
                    <a:lumMod val="75000"/>
                  </a:schemeClr>
                </a:solidFill>
              </a:endParaRPr>
            </a:p>
          </p:txBody>
        </p:sp>
        <p:grpSp>
          <p:nvGrpSpPr>
            <p:cNvPr id="23" name="Group 22">
              <a:extLst>
                <a:ext uri="{FF2B5EF4-FFF2-40B4-BE49-F238E27FC236}">
                  <a16:creationId xmlns:a16="http://schemas.microsoft.com/office/drawing/2014/main" id="{6BFBA0C9-D317-864B-6C36-7BE788693C0C}"/>
                </a:ext>
              </a:extLst>
            </p:cNvPr>
            <p:cNvGrpSpPr/>
            <p:nvPr/>
          </p:nvGrpSpPr>
          <p:grpSpPr>
            <a:xfrm>
              <a:off x="-1054694" y="-863600"/>
              <a:ext cx="5150444" cy="8991600"/>
              <a:chOff x="-978494" y="-927100"/>
              <a:chExt cx="5150444" cy="8991600"/>
            </a:xfrm>
            <a:grpFill/>
          </p:grpSpPr>
          <p:sp>
            <p:nvSpPr>
              <p:cNvPr id="8" name="Hexagon 7">
                <a:extLst>
                  <a:ext uri="{FF2B5EF4-FFF2-40B4-BE49-F238E27FC236}">
                    <a16:creationId xmlns:a16="http://schemas.microsoft.com/office/drawing/2014/main" id="{3F96B313-8264-AAA0-8845-DD2D28E970B0}"/>
                  </a:ext>
                </a:extLst>
              </p:cNvPr>
              <p:cNvSpPr/>
              <p:nvPr/>
            </p:nvSpPr>
            <p:spPr>
              <a:xfrm>
                <a:off x="-978494" y="5905500"/>
                <a:ext cx="2730500" cy="21590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5">
                      <a:lumMod val="75000"/>
                    </a:schemeClr>
                  </a:solidFill>
                </a:endParaRPr>
              </a:p>
            </p:txBody>
          </p:sp>
          <p:sp>
            <p:nvSpPr>
              <p:cNvPr id="17" name="Hexagon 16">
                <a:extLst>
                  <a:ext uri="{FF2B5EF4-FFF2-40B4-BE49-F238E27FC236}">
                    <a16:creationId xmlns:a16="http://schemas.microsoft.com/office/drawing/2014/main" id="{C0BD52FB-3034-EEED-8AD4-B933430733ED}"/>
                  </a:ext>
                </a:extLst>
              </p:cNvPr>
              <p:cNvSpPr/>
              <p:nvPr/>
            </p:nvSpPr>
            <p:spPr>
              <a:xfrm>
                <a:off x="-978494" y="3656599"/>
                <a:ext cx="2730500" cy="21590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5">
                      <a:lumMod val="75000"/>
                    </a:schemeClr>
                  </a:solidFill>
                </a:endParaRPr>
              </a:p>
            </p:txBody>
          </p:sp>
          <p:sp>
            <p:nvSpPr>
              <p:cNvPr id="18" name="Hexagon 17">
                <a:extLst>
                  <a:ext uri="{FF2B5EF4-FFF2-40B4-BE49-F238E27FC236}">
                    <a16:creationId xmlns:a16="http://schemas.microsoft.com/office/drawing/2014/main" id="{6B4E1129-B1B6-0C08-EDB1-48FF9FF2C0CC}"/>
                  </a:ext>
                </a:extLst>
              </p:cNvPr>
              <p:cNvSpPr/>
              <p:nvPr/>
            </p:nvSpPr>
            <p:spPr>
              <a:xfrm>
                <a:off x="1441449" y="4826000"/>
                <a:ext cx="2730500" cy="21590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5">
                      <a:lumMod val="75000"/>
                    </a:schemeClr>
                  </a:solidFill>
                </a:endParaRPr>
              </a:p>
            </p:txBody>
          </p:sp>
          <p:sp>
            <p:nvSpPr>
              <p:cNvPr id="19" name="Hexagon 18">
                <a:extLst>
                  <a:ext uri="{FF2B5EF4-FFF2-40B4-BE49-F238E27FC236}">
                    <a16:creationId xmlns:a16="http://schemas.microsoft.com/office/drawing/2014/main" id="{C02A64EF-B9A5-3252-1E64-19B3F85942A5}"/>
                  </a:ext>
                </a:extLst>
              </p:cNvPr>
              <p:cNvSpPr/>
              <p:nvPr/>
            </p:nvSpPr>
            <p:spPr>
              <a:xfrm>
                <a:off x="1441450" y="2488700"/>
                <a:ext cx="2730500" cy="21590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5">
                      <a:lumMod val="75000"/>
                    </a:schemeClr>
                  </a:solidFill>
                </a:endParaRPr>
              </a:p>
            </p:txBody>
          </p:sp>
          <p:sp>
            <p:nvSpPr>
              <p:cNvPr id="20" name="Hexagon 19">
                <a:extLst>
                  <a:ext uri="{FF2B5EF4-FFF2-40B4-BE49-F238E27FC236}">
                    <a16:creationId xmlns:a16="http://schemas.microsoft.com/office/drawing/2014/main" id="{1D5B3D90-4CF8-4BAF-5420-F361320069E1}"/>
                  </a:ext>
                </a:extLst>
              </p:cNvPr>
              <p:cNvSpPr/>
              <p:nvPr/>
            </p:nvSpPr>
            <p:spPr>
              <a:xfrm>
                <a:off x="-914400" y="-927100"/>
                <a:ext cx="2730500" cy="2160000"/>
              </a:xfrm>
              <a:prstGeom prst="hexagon">
                <a:avLst/>
              </a:prstGeom>
              <a:grpFill/>
              <a:scene3d>
                <a:camera prst="orthographicFront"/>
                <a:lightRig rig="threePt" dir="t"/>
              </a:scene3d>
              <a:sp3d>
                <a:bevelT w="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5">
                      <a:lumMod val="75000"/>
                    </a:schemeClr>
                  </a:solidFill>
                </a:endParaRPr>
              </a:p>
            </p:txBody>
          </p:sp>
          <p:sp>
            <p:nvSpPr>
              <p:cNvPr id="22" name="Hexagon 21">
                <a:extLst>
                  <a:ext uri="{FF2B5EF4-FFF2-40B4-BE49-F238E27FC236}">
                    <a16:creationId xmlns:a16="http://schemas.microsoft.com/office/drawing/2014/main" id="{33221568-DAD6-62FB-6A0A-CE4117D1BC45}"/>
                  </a:ext>
                </a:extLst>
              </p:cNvPr>
              <p:cNvSpPr/>
              <p:nvPr/>
            </p:nvSpPr>
            <p:spPr>
              <a:xfrm>
                <a:off x="1441450" y="196850"/>
                <a:ext cx="2730500" cy="21590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5">
                      <a:lumMod val="75000"/>
                    </a:schemeClr>
                  </a:solidFill>
                </a:endParaRPr>
              </a:p>
            </p:txBody>
          </p:sp>
        </p:grpSp>
      </p:grpSp>
      <p:sp>
        <p:nvSpPr>
          <p:cNvPr id="25" name="TextBox 24">
            <a:extLst>
              <a:ext uri="{FF2B5EF4-FFF2-40B4-BE49-F238E27FC236}">
                <a16:creationId xmlns:a16="http://schemas.microsoft.com/office/drawing/2014/main" id="{37CEFC7A-F052-F99A-ABCA-713FEBCFDFF9}"/>
              </a:ext>
            </a:extLst>
          </p:cNvPr>
          <p:cNvSpPr txBox="1"/>
          <p:nvPr/>
        </p:nvSpPr>
        <p:spPr>
          <a:xfrm>
            <a:off x="5461000" y="330200"/>
            <a:ext cx="6311900" cy="6001643"/>
          </a:xfrm>
          <a:prstGeom prst="rect">
            <a:avLst/>
          </a:prstGeom>
          <a:noFill/>
        </p:spPr>
        <p:txBody>
          <a:bodyPr wrap="square" rtlCol="0">
            <a:spAutoFit/>
          </a:bodyPr>
          <a:lstStyle/>
          <a:p>
            <a:r>
              <a:rPr lang="en-US" sz="4800" dirty="0">
                <a:solidFill>
                  <a:schemeClr val="accent1">
                    <a:lumMod val="50000"/>
                  </a:schemeClr>
                </a:solidFill>
              </a:rPr>
              <a:t>Analyze bakery transaction data Understand sales patterns by item, time, and customer behavior Provide interactive visuals for business decisions</a:t>
            </a:r>
            <a:endParaRPr lang="en-IN" sz="4800" dirty="0">
              <a:solidFill>
                <a:schemeClr val="accent1">
                  <a:lumMod val="50000"/>
                </a:schemeClr>
              </a:solidFill>
            </a:endParaRPr>
          </a:p>
        </p:txBody>
      </p:sp>
    </p:spTree>
    <p:extLst>
      <p:ext uri="{BB962C8B-B14F-4D97-AF65-F5344CB8AC3E}">
        <p14:creationId xmlns:p14="http://schemas.microsoft.com/office/powerpoint/2010/main" val="1687747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40D323-8E7B-F86A-5A1D-5F83A8EDE46A}"/>
              </a:ext>
            </a:extLst>
          </p:cNvPr>
          <p:cNvSpPr/>
          <p:nvPr/>
        </p:nvSpPr>
        <p:spPr>
          <a:xfrm>
            <a:off x="0" y="0"/>
            <a:ext cx="3009900" cy="6858000"/>
          </a:xfrm>
          <a:prstGeom prst="rect">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C0583077-32E7-B715-A647-DCDC4B564EBF}"/>
              </a:ext>
            </a:extLst>
          </p:cNvPr>
          <p:cNvSpPr/>
          <p:nvPr/>
        </p:nvSpPr>
        <p:spPr>
          <a:xfrm>
            <a:off x="3009900" y="0"/>
            <a:ext cx="2882902" cy="6858000"/>
          </a:xfrm>
          <a:prstGeom prst="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0414FC1A-D171-4F63-847A-961A67DA34FE}"/>
              </a:ext>
            </a:extLst>
          </p:cNvPr>
          <p:cNvSpPr/>
          <p:nvPr/>
        </p:nvSpPr>
        <p:spPr>
          <a:xfrm>
            <a:off x="5892802" y="0"/>
            <a:ext cx="3149600" cy="6858000"/>
          </a:xfrm>
          <a:prstGeom prst="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07FD9951-A91A-B826-0553-0F080EE60978}"/>
              </a:ext>
            </a:extLst>
          </p:cNvPr>
          <p:cNvSpPr/>
          <p:nvPr/>
        </p:nvSpPr>
        <p:spPr>
          <a:xfrm>
            <a:off x="9042400" y="0"/>
            <a:ext cx="3149600" cy="6858000"/>
          </a:xfrm>
          <a:prstGeom prst="rect">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5" name="Picture 14">
            <a:extLst>
              <a:ext uri="{FF2B5EF4-FFF2-40B4-BE49-F238E27FC236}">
                <a16:creationId xmlns:a16="http://schemas.microsoft.com/office/drawing/2014/main" id="{E64D8403-E675-5092-F032-FF15D8C58D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1845" y="762001"/>
            <a:ext cx="1200155" cy="1200155"/>
          </a:xfrm>
          <a:prstGeom prst="rect">
            <a:avLst/>
          </a:prstGeom>
        </p:spPr>
      </p:pic>
      <p:pic>
        <p:nvPicPr>
          <p:cNvPr id="17" name="Picture 16">
            <a:extLst>
              <a:ext uri="{FF2B5EF4-FFF2-40B4-BE49-F238E27FC236}">
                <a16:creationId xmlns:a16="http://schemas.microsoft.com/office/drawing/2014/main" id="{019B0EB5-2BBA-07E7-68D2-15E01CC259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flipV="1">
            <a:off x="3851951" y="762001"/>
            <a:ext cx="1198800" cy="1198800"/>
          </a:xfrm>
          <a:prstGeom prst="rect">
            <a:avLst/>
          </a:prstGeom>
        </p:spPr>
      </p:pic>
      <p:pic>
        <p:nvPicPr>
          <p:cNvPr id="19" name="Picture 18">
            <a:extLst>
              <a:ext uri="{FF2B5EF4-FFF2-40B4-BE49-F238E27FC236}">
                <a16:creationId xmlns:a16="http://schemas.microsoft.com/office/drawing/2014/main" id="{E03E9631-1921-B88C-FB88-2A7BED0832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8202" y="851580"/>
            <a:ext cx="1198800" cy="1109221"/>
          </a:xfrm>
          <a:prstGeom prst="rect">
            <a:avLst/>
          </a:prstGeom>
        </p:spPr>
      </p:pic>
      <p:pic>
        <p:nvPicPr>
          <p:cNvPr id="21" name="Picture 20">
            <a:extLst>
              <a:ext uri="{FF2B5EF4-FFF2-40B4-BE49-F238E27FC236}">
                <a16:creationId xmlns:a16="http://schemas.microsoft.com/office/drawing/2014/main" id="{3C9E7FA0-4159-0171-EFDF-F7D0B30B4C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17802" y="762001"/>
            <a:ext cx="1198800" cy="1198800"/>
          </a:xfrm>
          <a:prstGeom prst="rect">
            <a:avLst/>
          </a:prstGeom>
        </p:spPr>
      </p:pic>
      <p:sp>
        <p:nvSpPr>
          <p:cNvPr id="22" name="TextBox 21">
            <a:extLst>
              <a:ext uri="{FF2B5EF4-FFF2-40B4-BE49-F238E27FC236}">
                <a16:creationId xmlns:a16="http://schemas.microsoft.com/office/drawing/2014/main" id="{8E00DA8F-D9F1-5158-1721-11E222AA6099}"/>
              </a:ext>
            </a:extLst>
          </p:cNvPr>
          <p:cNvSpPr txBox="1"/>
          <p:nvPr/>
        </p:nvSpPr>
        <p:spPr>
          <a:xfrm>
            <a:off x="582953" y="2118241"/>
            <a:ext cx="1943098" cy="646331"/>
          </a:xfrm>
          <a:prstGeom prst="rect">
            <a:avLst/>
          </a:prstGeom>
          <a:noFill/>
        </p:spPr>
        <p:txBody>
          <a:bodyPr wrap="square" rtlCol="0">
            <a:spAutoFit/>
          </a:bodyPr>
          <a:lstStyle/>
          <a:p>
            <a:r>
              <a:rPr lang="en-US" sz="3600" dirty="0"/>
              <a:t>Power bi</a:t>
            </a:r>
            <a:endParaRPr lang="en-IN" sz="3600" dirty="0"/>
          </a:p>
        </p:txBody>
      </p:sp>
      <p:sp>
        <p:nvSpPr>
          <p:cNvPr id="23" name="TextBox 22">
            <a:extLst>
              <a:ext uri="{FF2B5EF4-FFF2-40B4-BE49-F238E27FC236}">
                <a16:creationId xmlns:a16="http://schemas.microsoft.com/office/drawing/2014/main" id="{1959BDD7-D999-EDC5-8DC4-4170CFAC4ECF}"/>
              </a:ext>
            </a:extLst>
          </p:cNvPr>
          <p:cNvSpPr txBox="1"/>
          <p:nvPr/>
        </p:nvSpPr>
        <p:spPr>
          <a:xfrm>
            <a:off x="3843096" y="2184400"/>
            <a:ext cx="1207655" cy="646331"/>
          </a:xfrm>
          <a:prstGeom prst="rect">
            <a:avLst/>
          </a:prstGeom>
          <a:noFill/>
        </p:spPr>
        <p:txBody>
          <a:bodyPr wrap="square" rtlCol="0">
            <a:spAutoFit/>
          </a:bodyPr>
          <a:lstStyle/>
          <a:p>
            <a:r>
              <a:rPr lang="en-US" sz="3600" dirty="0"/>
              <a:t>Excel</a:t>
            </a:r>
            <a:endParaRPr lang="en-IN" sz="3600" dirty="0"/>
          </a:p>
        </p:txBody>
      </p:sp>
      <p:sp>
        <p:nvSpPr>
          <p:cNvPr id="24" name="TextBox 23">
            <a:extLst>
              <a:ext uri="{FF2B5EF4-FFF2-40B4-BE49-F238E27FC236}">
                <a16:creationId xmlns:a16="http://schemas.microsoft.com/office/drawing/2014/main" id="{017FA5E8-1722-BAE8-01B7-AC281FE76757}"/>
              </a:ext>
            </a:extLst>
          </p:cNvPr>
          <p:cNvSpPr txBox="1"/>
          <p:nvPr/>
        </p:nvSpPr>
        <p:spPr>
          <a:xfrm>
            <a:off x="6959600" y="2184400"/>
            <a:ext cx="974053" cy="646331"/>
          </a:xfrm>
          <a:prstGeom prst="rect">
            <a:avLst/>
          </a:prstGeom>
          <a:noFill/>
        </p:spPr>
        <p:txBody>
          <a:bodyPr wrap="square" rtlCol="0">
            <a:spAutoFit/>
          </a:bodyPr>
          <a:lstStyle/>
          <a:p>
            <a:r>
              <a:rPr lang="en-US" sz="3600" dirty="0"/>
              <a:t>DAX</a:t>
            </a:r>
            <a:endParaRPr lang="en-IN" sz="3600" dirty="0"/>
          </a:p>
        </p:txBody>
      </p:sp>
      <p:sp>
        <p:nvSpPr>
          <p:cNvPr id="25" name="TextBox 24">
            <a:extLst>
              <a:ext uri="{FF2B5EF4-FFF2-40B4-BE49-F238E27FC236}">
                <a16:creationId xmlns:a16="http://schemas.microsoft.com/office/drawing/2014/main" id="{A02FC433-76E7-124D-7778-FC30412653C7}"/>
              </a:ext>
            </a:extLst>
          </p:cNvPr>
          <p:cNvSpPr txBox="1"/>
          <p:nvPr/>
        </p:nvSpPr>
        <p:spPr>
          <a:xfrm>
            <a:off x="9042400" y="2273300"/>
            <a:ext cx="3149600" cy="646331"/>
          </a:xfrm>
          <a:prstGeom prst="rect">
            <a:avLst/>
          </a:prstGeom>
          <a:noFill/>
        </p:spPr>
        <p:txBody>
          <a:bodyPr wrap="square" rtlCol="0">
            <a:spAutoFit/>
          </a:bodyPr>
          <a:lstStyle/>
          <a:p>
            <a:r>
              <a:rPr lang="en-US" sz="3600" dirty="0"/>
              <a:t>Data</a:t>
            </a:r>
            <a:r>
              <a:rPr lang="en-US" sz="2800" dirty="0"/>
              <a:t> Visualization</a:t>
            </a:r>
            <a:endParaRPr lang="en-IN" sz="2800" dirty="0"/>
          </a:p>
        </p:txBody>
      </p:sp>
      <p:sp>
        <p:nvSpPr>
          <p:cNvPr id="26" name="TextBox 25">
            <a:extLst>
              <a:ext uri="{FF2B5EF4-FFF2-40B4-BE49-F238E27FC236}">
                <a16:creationId xmlns:a16="http://schemas.microsoft.com/office/drawing/2014/main" id="{9880707B-03AE-D437-BE8E-2683901D38E0}"/>
              </a:ext>
            </a:extLst>
          </p:cNvPr>
          <p:cNvSpPr txBox="1"/>
          <p:nvPr/>
        </p:nvSpPr>
        <p:spPr>
          <a:xfrm>
            <a:off x="393700" y="3086100"/>
            <a:ext cx="2235200" cy="2554545"/>
          </a:xfrm>
          <a:prstGeom prst="rect">
            <a:avLst/>
          </a:prstGeom>
          <a:noFill/>
        </p:spPr>
        <p:txBody>
          <a:bodyPr wrap="square" rtlCol="0">
            <a:spAutoFit/>
          </a:bodyPr>
          <a:lstStyle/>
          <a:p>
            <a:r>
              <a:rPr lang="en-US" sz="2000" dirty="0"/>
              <a:t>Power BI is a data visualization tool used to create interactive dash boards. It was used in this project to analyze and display bakery sales data.</a:t>
            </a:r>
            <a:endParaRPr lang="en-IN" sz="2000" dirty="0"/>
          </a:p>
        </p:txBody>
      </p:sp>
      <p:sp>
        <p:nvSpPr>
          <p:cNvPr id="28" name="TextBox 27">
            <a:extLst>
              <a:ext uri="{FF2B5EF4-FFF2-40B4-BE49-F238E27FC236}">
                <a16:creationId xmlns:a16="http://schemas.microsoft.com/office/drawing/2014/main" id="{3564AA7D-2985-95BA-F701-702CFDAA1A42}"/>
              </a:ext>
            </a:extLst>
          </p:cNvPr>
          <p:cNvSpPr txBox="1"/>
          <p:nvPr/>
        </p:nvSpPr>
        <p:spPr>
          <a:xfrm>
            <a:off x="3175000" y="3086100"/>
            <a:ext cx="2463800" cy="3785652"/>
          </a:xfrm>
          <a:prstGeom prst="rect">
            <a:avLst/>
          </a:prstGeom>
          <a:noFill/>
        </p:spPr>
        <p:txBody>
          <a:bodyPr wrap="square" rtlCol="0">
            <a:spAutoFit/>
          </a:bodyPr>
          <a:lstStyle/>
          <a:p>
            <a:r>
              <a:rPr lang="en-US" sz="2000"/>
              <a:t>Excel was used to clean and prepare the bakery sales data before importing into Power BI.Basic functions and filters helped remove duplicates and correct errors.It ensured the data was accurate and ready for analysis.</a:t>
            </a:r>
            <a:endParaRPr lang="en-IN" sz="2000" dirty="0"/>
          </a:p>
        </p:txBody>
      </p:sp>
      <p:sp>
        <p:nvSpPr>
          <p:cNvPr id="29" name="TextBox 28">
            <a:extLst>
              <a:ext uri="{FF2B5EF4-FFF2-40B4-BE49-F238E27FC236}">
                <a16:creationId xmlns:a16="http://schemas.microsoft.com/office/drawing/2014/main" id="{C29442B8-12FA-F95A-65AB-CF80550A6A26}"/>
              </a:ext>
            </a:extLst>
          </p:cNvPr>
          <p:cNvSpPr txBox="1"/>
          <p:nvPr/>
        </p:nvSpPr>
        <p:spPr>
          <a:xfrm>
            <a:off x="6146804" y="3086100"/>
            <a:ext cx="2603500" cy="3477875"/>
          </a:xfrm>
          <a:prstGeom prst="rect">
            <a:avLst/>
          </a:prstGeom>
          <a:noFill/>
        </p:spPr>
        <p:txBody>
          <a:bodyPr wrap="square" rtlCol="0">
            <a:spAutoFit/>
          </a:bodyPr>
          <a:lstStyle/>
          <a:p>
            <a:r>
              <a:rPr lang="en-US" sz="2000"/>
              <a:t>DAX (Data Analysis Expressions) is a formula language used in Power BI.It was used to create calculated columns and measures in this project.DAX helped perform custom calculations like totals and averages.</a:t>
            </a:r>
            <a:endParaRPr lang="en-IN" sz="2000" dirty="0"/>
          </a:p>
        </p:txBody>
      </p:sp>
      <p:sp>
        <p:nvSpPr>
          <p:cNvPr id="30" name="TextBox 29">
            <a:extLst>
              <a:ext uri="{FF2B5EF4-FFF2-40B4-BE49-F238E27FC236}">
                <a16:creationId xmlns:a16="http://schemas.microsoft.com/office/drawing/2014/main" id="{1925AF82-AE24-253E-4CBE-84CDD25CD8C7}"/>
              </a:ext>
            </a:extLst>
          </p:cNvPr>
          <p:cNvSpPr txBox="1"/>
          <p:nvPr/>
        </p:nvSpPr>
        <p:spPr>
          <a:xfrm>
            <a:off x="9296404" y="3086100"/>
            <a:ext cx="2565404" cy="3785652"/>
          </a:xfrm>
          <a:prstGeom prst="rect">
            <a:avLst/>
          </a:prstGeom>
          <a:noFill/>
        </p:spPr>
        <p:txBody>
          <a:bodyPr wrap="square" rtlCol="0">
            <a:spAutoFit/>
          </a:bodyPr>
          <a:lstStyle/>
          <a:p>
            <a:r>
              <a:rPr lang="en-US" sz="2000"/>
              <a:t>Data visualization techniques help turn raw data into visual insights.Charts like bar graphs, line charts, and matrix tables were used in this project.These visuals made it easy to understand sales trends and customer behavior.</a:t>
            </a:r>
            <a:endParaRPr lang="en-IN" sz="2000" dirty="0"/>
          </a:p>
        </p:txBody>
      </p:sp>
      <p:pic>
        <p:nvPicPr>
          <p:cNvPr id="32" name="Picture 31">
            <a:extLst>
              <a:ext uri="{FF2B5EF4-FFF2-40B4-BE49-F238E27FC236}">
                <a16:creationId xmlns:a16="http://schemas.microsoft.com/office/drawing/2014/main" id="{DAE95CCF-0EBD-BF6D-CCF4-2EC18047D3D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3" name="TextBox 32">
            <a:extLst>
              <a:ext uri="{FF2B5EF4-FFF2-40B4-BE49-F238E27FC236}">
                <a16:creationId xmlns:a16="http://schemas.microsoft.com/office/drawing/2014/main" id="{58019000-3EA3-98B9-372C-5AA159FBEF3D}"/>
              </a:ext>
            </a:extLst>
          </p:cNvPr>
          <p:cNvSpPr txBox="1"/>
          <p:nvPr/>
        </p:nvSpPr>
        <p:spPr>
          <a:xfrm>
            <a:off x="761990" y="506632"/>
            <a:ext cx="5257810" cy="3416320"/>
          </a:xfrm>
          <a:prstGeom prst="rect">
            <a:avLst/>
          </a:prstGeom>
          <a:noFill/>
        </p:spPr>
        <p:txBody>
          <a:bodyPr wrap="square" rtlCol="0">
            <a:spAutoFit/>
          </a:bodyPr>
          <a:lstStyle/>
          <a:p>
            <a:r>
              <a:rPr lang="en-US" sz="7200" b="1" dirty="0">
                <a:solidFill>
                  <a:schemeClr val="accent6">
                    <a:lumMod val="60000"/>
                    <a:lumOff val="40000"/>
                  </a:schemeClr>
                </a:solidFill>
              </a:rPr>
              <a:t>Tools and Technologies Used</a:t>
            </a:r>
            <a:endParaRPr lang="en-IN" sz="7200" b="1" dirty="0">
              <a:solidFill>
                <a:schemeClr val="accent6">
                  <a:lumMod val="60000"/>
                  <a:lumOff val="40000"/>
                </a:schemeClr>
              </a:solidFill>
            </a:endParaRPr>
          </a:p>
        </p:txBody>
      </p:sp>
    </p:spTree>
    <p:extLst>
      <p:ext uri="{BB962C8B-B14F-4D97-AF65-F5344CB8AC3E}">
        <p14:creationId xmlns:p14="http://schemas.microsoft.com/office/powerpoint/2010/main" val="24104168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C29937-2703-4EE4-AB6F-9439AEAA7ADF}"/>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7F846D70-47A6-A50A-2B7C-E16ECBD9730D}"/>
              </a:ext>
            </a:extLst>
          </p:cNvPr>
          <p:cNvSpPr/>
          <p:nvPr/>
        </p:nvSpPr>
        <p:spPr>
          <a:xfrm>
            <a:off x="-12700" y="-13752"/>
            <a:ext cx="3009900" cy="6885504"/>
          </a:xfrm>
          <a:prstGeom prst="rect">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Rectangle 10">
            <a:extLst>
              <a:ext uri="{FF2B5EF4-FFF2-40B4-BE49-F238E27FC236}">
                <a16:creationId xmlns:a16="http://schemas.microsoft.com/office/drawing/2014/main" id="{F63A7B6B-004A-5DE9-4760-8977F2413F3F}"/>
              </a:ext>
            </a:extLst>
          </p:cNvPr>
          <p:cNvSpPr/>
          <p:nvPr/>
        </p:nvSpPr>
        <p:spPr>
          <a:xfrm>
            <a:off x="3009900" y="0"/>
            <a:ext cx="2882902" cy="6858000"/>
          </a:xfrm>
          <a:prstGeom prst="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AED1B20B-0A35-BBC5-0F36-9503B8B2E4BA}"/>
              </a:ext>
            </a:extLst>
          </p:cNvPr>
          <p:cNvSpPr/>
          <p:nvPr/>
        </p:nvSpPr>
        <p:spPr>
          <a:xfrm>
            <a:off x="5892802" y="0"/>
            <a:ext cx="3149600" cy="6858000"/>
          </a:xfrm>
          <a:prstGeom prst="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4EA638D8-783C-4E0A-6512-217D88B8939C}"/>
              </a:ext>
            </a:extLst>
          </p:cNvPr>
          <p:cNvSpPr/>
          <p:nvPr/>
        </p:nvSpPr>
        <p:spPr>
          <a:xfrm>
            <a:off x="9042400" y="0"/>
            <a:ext cx="3149600" cy="6858000"/>
          </a:xfrm>
          <a:prstGeom prst="rect">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5" name="Picture 14">
            <a:extLst>
              <a:ext uri="{FF2B5EF4-FFF2-40B4-BE49-F238E27FC236}">
                <a16:creationId xmlns:a16="http://schemas.microsoft.com/office/drawing/2014/main" id="{897DDDBC-7CF1-FE33-28B8-BAA622C634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1845" y="762001"/>
            <a:ext cx="1200155" cy="1200155"/>
          </a:xfrm>
          <a:prstGeom prst="rect">
            <a:avLst/>
          </a:prstGeom>
        </p:spPr>
      </p:pic>
      <p:pic>
        <p:nvPicPr>
          <p:cNvPr id="17" name="Picture 16">
            <a:extLst>
              <a:ext uri="{FF2B5EF4-FFF2-40B4-BE49-F238E27FC236}">
                <a16:creationId xmlns:a16="http://schemas.microsoft.com/office/drawing/2014/main" id="{B30A627E-AAA3-C4E0-FAAD-99D3B29932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flipV="1">
            <a:off x="3851951" y="762001"/>
            <a:ext cx="1198800" cy="1198800"/>
          </a:xfrm>
          <a:prstGeom prst="rect">
            <a:avLst/>
          </a:prstGeom>
        </p:spPr>
      </p:pic>
      <p:pic>
        <p:nvPicPr>
          <p:cNvPr id="19" name="Picture 18">
            <a:extLst>
              <a:ext uri="{FF2B5EF4-FFF2-40B4-BE49-F238E27FC236}">
                <a16:creationId xmlns:a16="http://schemas.microsoft.com/office/drawing/2014/main" id="{75DE1EE0-4E6A-7195-FD98-1F020E4E61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8202" y="851580"/>
            <a:ext cx="1198800" cy="1109221"/>
          </a:xfrm>
          <a:prstGeom prst="rect">
            <a:avLst/>
          </a:prstGeom>
        </p:spPr>
      </p:pic>
      <p:pic>
        <p:nvPicPr>
          <p:cNvPr id="21" name="Picture 20">
            <a:extLst>
              <a:ext uri="{FF2B5EF4-FFF2-40B4-BE49-F238E27FC236}">
                <a16:creationId xmlns:a16="http://schemas.microsoft.com/office/drawing/2014/main" id="{45E80E68-2B3F-6232-6972-7A659D76BE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17802" y="762001"/>
            <a:ext cx="1198800" cy="1198800"/>
          </a:xfrm>
          <a:prstGeom prst="rect">
            <a:avLst/>
          </a:prstGeom>
        </p:spPr>
      </p:pic>
      <p:sp>
        <p:nvSpPr>
          <p:cNvPr id="22" name="TextBox 21">
            <a:extLst>
              <a:ext uri="{FF2B5EF4-FFF2-40B4-BE49-F238E27FC236}">
                <a16:creationId xmlns:a16="http://schemas.microsoft.com/office/drawing/2014/main" id="{3473ADE3-215F-5A1D-4FE2-69D4FD9A4CAC}"/>
              </a:ext>
            </a:extLst>
          </p:cNvPr>
          <p:cNvSpPr txBox="1"/>
          <p:nvPr/>
        </p:nvSpPr>
        <p:spPr>
          <a:xfrm>
            <a:off x="582953" y="2118241"/>
            <a:ext cx="1943098" cy="646331"/>
          </a:xfrm>
          <a:prstGeom prst="rect">
            <a:avLst/>
          </a:prstGeom>
          <a:noFill/>
        </p:spPr>
        <p:txBody>
          <a:bodyPr wrap="square" rtlCol="0">
            <a:spAutoFit/>
          </a:bodyPr>
          <a:lstStyle/>
          <a:p>
            <a:r>
              <a:rPr lang="en-US" sz="3600" dirty="0"/>
              <a:t>Power bi</a:t>
            </a:r>
            <a:endParaRPr lang="en-IN" sz="3600" dirty="0"/>
          </a:p>
        </p:txBody>
      </p:sp>
      <p:sp>
        <p:nvSpPr>
          <p:cNvPr id="23" name="TextBox 22">
            <a:extLst>
              <a:ext uri="{FF2B5EF4-FFF2-40B4-BE49-F238E27FC236}">
                <a16:creationId xmlns:a16="http://schemas.microsoft.com/office/drawing/2014/main" id="{243DC7CA-A2E6-A48C-A4D6-357A5890BC1B}"/>
              </a:ext>
            </a:extLst>
          </p:cNvPr>
          <p:cNvSpPr txBox="1"/>
          <p:nvPr/>
        </p:nvSpPr>
        <p:spPr>
          <a:xfrm>
            <a:off x="3843096" y="2184400"/>
            <a:ext cx="1207655" cy="646331"/>
          </a:xfrm>
          <a:prstGeom prst="rect">
            <a:avLst/>
          </a:prstGeom>
          <a:noFill/>
        </p:spPr>
        <p:txBody>
          <a:bodyPr wrap="square" rtlCol="0">
            <a:spAutoFit/>
          </a:bodyPr>
          <a:lstStyle/>
          <a:p>
            <a:r>
              <a:rPr lang="en-US" sz="3600" dirty="0"/>
              <a:t>Excel</a:t>
            </a:r>
            <a:endParaRPr lang="en-IN" sz="3600" dirty="0"/>
          </a:p>
        </p:txBody>
      </p:sp>
      <p:sp>
        <p:nvSpPr>
          <p:cNvPr id="24" name="TextBox 23">
            <a:extLst>
              <a:ext uri="{FF2B5EF4-FFF2-40B4-BE49-F238E27FC236}">
                <a16:creationId xmlns:a16="http://schemas.microsoft.com/office/drawing/2014/main" id="{B71BFA68-AE4C-C899-2E85-8545AC39D807}"/>
              </a:ext>
            </a:extLst>
          </p:cNvPr>
          <p:cNvSpPr txBox="1"/>
          <p:nvPr/>
        </p:nvSpPr>
        <p:spPr>
          <a:xfrm>
            <a:off x="6959600" y="2184400"/>
            <a:ext cx="974053" cy="646331"/>
          </a:xfrm>
          <a:prstGeom prst="rect">
            <a:avLst/>
          </a:prstGeom>
          <a:noFill/>
        </p:spPr>
        <p:txBody>
          <a:bodyPr wrap="square" rtlCol="0">
            <a:spAutoFit/>
          </a:bodyPr>
          <a:lstStyle/>
          <a:p>
            <a:r>
              <a:rPr lang="en-US" sz="3600" dirty="0"/>
              <a:t>DAX</a:t>
            </a:r>
            <a:endParaRPr lang="en-IN" sz="3600" dirty="0"/>
          </a:p>
        </p:txBody>
      </p:sp>
      <p:sp>
        <p:nvSpPr>
          <p:cNvPr id="25" name="TextBox 24">
            <a:extLst>
              <a:ext uri="{FF2B5EF4-FFF2-40B4-BE49-F238E27FC236}">
                <a16:creationId xmlns:a16="http://schemas.microsoft.com/office/drawing/2014/main" id="{CB16EEC3-37D1-FE58-0905-5C8FD0BF68CA}"/>
              </a:ext>
            </a:extLst>
          </p:cNvPr>
          <p:cNvSpPr txBox="1"/>
          <p:nvPr/>
        </p:nvSpPr>
        <p:spPr>
          <a:xfrm>
            <a:off x="9042400" y="2273300"/>
            <a:ext cx="3149600" cy="646331"/>
          </a:xfrm>
          <a:prstGeom prst="rect">
            <a:avLst/>
          </a:prstGeom>
          <a:noFill/>
        </p:spPr>
        <p:txBody>
          <a:bodyPr wrap="square" rtlCol="0">
            <a:spAutoFit/>
          </a:bodyPr>
          <a:lstStyle/>
          <a:p>
            <a:r>
              <a:rPr lang="en-US" sz="3600" dirty="0"/>
              <a:t>Data</a:t>
            </a:r>
            <a:r>
              <a:rPr lang="en-US" sz="2800" dirty="0"/>
              <a:t> Visualization</a:t>
            </a:r>
            <a:endParaRPr lang="en-IN" sz="2800" dirty="0"/>
          </a:p>
        </p:txBody>
      </p:sp>
      <p:sp>
        <p:nvSpPr>
          <p:cNvPr id="26" name="TextBox 25">
            <a:extLst>
              <a:ext uri="{FF2B5EF4-FFF2-40B4-BE49-F238E27FC236}">
                <a16:creationId xmlns:a16="http://schemas.microsoft.com/office/drawing/2014/main" id="{C734E127-88EE-21CB-6FB8-FB8CD6D7060D}"/>
              </a:ext>
            </a:extLst>
          </p:cNvPr>
          <p:cNvSpPr txBox="1"/>
          <p:nvPr/>
        </p:nvSpPr>
        <p:spPr>
          <a:xfrm>
            <a:off x="393700" y="3086100"/>
            <a:ext cx="2235200" cy="2554545"/>
          </a:xfrm>
          <a:prstGeom prst="rect">
            <a:avLst/>
          </a:prstGeom>
          <a:noFill/>
        </p:spPr>
        <p:txBody>
          <a:bodyPr wrap="square" rtlCol="0">
            <a:spAutoFit/>
          </a:bodyPr>
          <a:lstStyle/>
          <a:p>
            <a:r>
              <a:rPr lang="en-US" sz="2000" dirty="0"/>
              <a:t>Power BI is a data visualization tool used to create interactive dash boards. It was used in this project to analyze and display bakery sales data.</a:t>
            </a:r>
            <a:endParaRPr lang="en-IN" sz="2000" dirty="0"/>
          </a:p>
        </p:txBody>
      </p:sp>
      <p:sp>
        <p:nvSpPr>
          <p:cNvPr id="28" name="TextBox 27">
            <a:extLst>
              <a:ext uri="{FF2B5EF4-FFF2-40B4-BE49-F238E27FC236}">
                <a16:creationId xmlns:a16="http://schemas.microsoft.com/office/drawing/2014/main" id="{FE8B9A58-50E7-379A-AB67-982381A6805F}"/>
              </a:ext>
            </a:extLst>
          </p:cNvPr>
          <p:cNvSpPr txBox="1"/>
          <p:nvPr/>
        </p:nvSpPr>
        <p:spPr>
          <a:xfrm>
            <a:off x="3175000" y="3086100"/>
            <a:ext cx="2463800" cy="3785652"/>
          </a:xfrm>
          <a:prstGeom prst="rect">
            <a:avLst/>
          </a:prstGeom>
          <a:noFill/>
        </p:spPr>
        <p:txBody>
          <a:bodyPr wrap="square" rtlCol="0">
            <a:spAutoFit/>
          </a:bodyPr>
          <a:lstStyle/>
          <a:p>
            <a:r>
              <a:rPr lang="en-US" sz="2000"/>
              <a:t>Excel was used to clean and prepare the bakery sales data before importing into Power BI.Basic functions and filters helped remove duplicates and correct errors.It ensured the data was accurate and ready for analysis.</a:t>
            </a:r>
            <a:endParaRPr lang="en-IN" sz="2000" dirty="0"/>
          </a:p>
        </p:txBody>
      </p:sp>
      <p:sp>
        <p:nvSpPr>
          <p:cNvPr id="29" name="TextBox 28">
            <a:extLst>
              <a:ext uri="{FF2B5EF4-FFF2-40B4-BE49-F238E27FC236}">
                <a16:creationId xmlns:a16="http://schemas.microsoft.com/office/drawing/2014/main" id="{E33399B8-EF47-BCBC-8616-E8B29D21CB82}"/>
              </a:ext>
            </a:extLst>
          </p:cNvPr>
          <p:cNvSpPr txBox="1"/>
          <p:nvPr/>
        </p:nvSpPr>
        <p:spPr>
          <a:xfrm>
            <a:off x="6146804" y="3086100"/>
            <a:ext cx="2603500" cy="3477875"/>
          </a:xfrm>
          <a:prstGeom prst="rect">
            <a:avLst/>
          </a:prstGeom>
          <a:noFill/>
        </p:spPr>
        <p:txBody>
          <a:bodyPr wrap="square" rtlCol="0">
            <a:spAutoFit/>
          </a:bodyPr>
          <a:lstStyle/>
          <a:p>
            <a:r>
              <a:rPr lang="en-US" sz="2000"/>
              <a:t>DAX (Data Analysis Expressions) is a formula language used in Power BI.It was used to create calculated columns and measures in this project.DAX helped perform custom calculations like totals and averages.</a:t>
            </a:r>
            <a:endParaRPr lang="en-IN" sz="2000" dirty="0"/>
          </a:p>
        </p:txBody>
      </p:sp>
      <p:sp>
        <p:nvSpPr>
          <p:cNvPr id="30" name="TextBox 29">
            <a:extLst>
              <a:ext uri="{FF2B5EF4-FFF2-40B4-BE49-F238E27FC236}">
                <a16:creationId xmlns:a16="http://schemas.microsoft.com/office/drawing/2014/main" id="{7BA22145-2894-EFD6-8FF1-67150951E354}"/>
              </a:ext>
            </a:extLst>
          </p:cNvPr>
          <p:cNvSpPr txBox="1"/>
          <p:nvPr/>
        </p:nvSpPr>
        <p:spPr>
          <a:xfrm>
            <a:off x="9296404" y="3086100"/>
            <a:ext cx="2565404" cy="3785652"/>
          </a:xfrm>
          <a:prstGeom prst="rect">
            <a:avLst/>
          </a:prstGeom>
          <a:noFill/>
        </p:spPr>
        <p:txBody>
          <a:bodyPr wrap="square" rtlCol="0">
            <a:spAutoFit/>
          </a:bodyPr>
          <a:lstStyle/>
          <a:p>
            <a:r>
              <a:rPr lang="en-US" sz="2000"/>
              <a:t>Data visualization techniques help turn raw data into visual insights.Charts like bar graphs, line charts, and matrix tables were used in this project.These visuals made it easy to understand sales trends and customer behavior.</a:t>
            </a:r>
            <a:endParaRPr lang="en-IN" sz="2000" dirty="0"/>
          </a:p>
        </p:txBody>
      </p:sp>
    </p:spTree>
    <p:extLst>
      <p:ext uri="{BB962C8B-B14F-4D97-AF65-F5344CB8AC3E}">
        <p14:creationId xmlns:p14="http://schemas.microsoft.com/office/powerpoint/2010/main" val="10000267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BC7D52-9B6E-20F9-F330-72182B9DAD0E}"/>
              </a:ext>
            </a:extLst>
          </p:cNvPr>
          <p:cNvSpPr txBox="1"/>
          <p:nvPr/>
        </p:nvSpPr>
        <p:spPr>
          <a:xfrm>
            <a:off x="1701800" y="0"/>
            <a:ext cx="11010900" cy="769441"/>
          </a:xfrm>
          <a:prstGeom prst="rect">
            <a:avLst/>
          </a:prstGeom>
          <a:noFill/>
        </p:spPr>
        <p:txBody>
          <a:bodyPr wrap="square" rtlCol="0">
            <a:spAutoFit/>
          </a:bodyPr>
          <a:lstStyle/>
          <a:p>
            <a:r>
              <a:rPr lang="en-US" sz="4400" b="1" dirty="0">
                <a:solidFill>
                  <a:schemeClr val="accent1">
                    <a:lumMod val="75000"/>
                  </a:schemeClr>
                </a:solidFill>
              </a:rPr>
              <a:t>Bakery Sales Dashboard Overview</a:t>
            </a:r>
            <a:endParaRPr lang="en-IN" sz="4400" b="1" dirty="0">
              <a:solidFill>
                <a:schemeClr val="accent1">
                  <a:lumMod val="75000"/>
                </a:schemeClr>
              </a:solidFill>
            </a:endParaRPr>
          </a:p>
        </p:txBody>
      </p:sp>
      <p:pic>
        <p:nvPicPr>
          <p:cNvPr id="4" name="Picture 3">
            <a:extLst>
              <a:ext uri="{FF2B5EF4-FFF2-40B4-BE49-F238E27FC236}">
                <a16:creationId xmlns:a16="http://schemas.microsoft.com/office/drawing/2014/main" id="{6FE2AAE8-5FEF-65ED-BCB7-431EA86994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496" y="769441"/>
            <a:ext cx="11710203" cy="5974721"/>
          </a:xfrm>
          <a:prstGeom prst="rect">
            <a:avLst/>
          </a:prstGeom>
        </p:spPr>
      </p:pic>
    </p:spTree>
    <p:extLst>
      <p:ext uri="{BB962C8B-B14F-4D97-AF65-F5344CB8AC3E}">
        <p14:creationId xmlns:p14="http://schemas.microsoft.com/office/powerpoint/2010/main" val="849945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8C71C9-4B09-AD4B-D220-25932F1F34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242" cy="6858000"/>
          </a:xfrm>
          <a:prstGeom prst="rect">
            <a:avLst/>
          </a:prstGeom>
        </p:spPr>
      </p:pic>
    </p:spTree>
    <p:extLst>
      <p:ext uri="{BB962C8B-B14F-4D97-AF65-F5344CB8AC3E}">
        <p14:creationId xmlns:p14="http://schemas.microsoft.com/office/powerpoint/2010/main" val="1875360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F12E87-A430-C217-0B38-B6415E868E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508"/>
            <a:ext cx="12192000" cy="6867508"/>
          </a:xfrm>
          <a:prstGeom prst="rect">
            <a:avLst/>
          </a:prstGeom>
        </p:spPr>
      </p:pic>
    </p:spTree>
    <p:extLst>
      <p:ext uri="{BB962C8B-B14F-4D97-AF65-F5344CB8AC3E}">
        <p14:creationId xmlns:p14="http://schemas.microsoft.com/office/powerpoint/2010/main" val="1538769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3E32E2-161D-562F-150B-87993592F0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97707"/>
          </a:xfrm>
          <a:prstGeom prst="rect">
            <a:avLst/>
          </a:prstGeom>
        </p:spPr>
      </p:pic>
    </p:spTree>
    <p:extLst>
      <p:ext uri="{BB962C8B-B14F-4D97-AF65-F5344CB8AC3E}">
        <p14:creationId xmlns:p14="http://schemas.microsoft.com/office/powerpoint/2010/main" val="695562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85D4A3-4ACF-32C9-A7B1-5B5E6BB25E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4" y="0"/>
            <a:ext cx="12198714" cy="6858000"/>
          </a:xfrm>
          <a:prstGeom prst="rect">
            <a:avLst/>
          </a:prstGeom>
        </p:spPr>
      </p:pic>
    </p:spTree>
    <p:extLst>
      <p:ext uri="{BB962C8B-B14F-4D97-AF65-F5344CB8AC3E}">
        <p14:creationId xmlns:p14="http://schemas.microsoft.com/office/powerpoint/2010/main" val="12245547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TotalTime>
  <Words>369</Words>
  <Application>Microsoft Office PowerPoint</Application>
  <PresentationFormat>Widescreen</PresentationFormat>
  <Paragraphs>21</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Fayaz Ahamed</dc:creator>
  <cp:lastModifiedBy>Fayaz Ahamed</cp:lastModifiedBy>
  <cp:revision>2</cp:revision>
  <dcterms:created xsi:type="dcterms:W3CDTF">2025-07-14T07:02:05Z</dcterms:created>
  <dcterms:modified xsi:type="dcterms:W3CDTF">2025-07-14T08:57:25Z</dcterms:modified>
</cp:coreProperties>
</file>

<file path=docProps/thumbnail.jpeg>
</file>